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438" r:id="rId3"/>
    <p:sldId id="439" r:id="rId4"/>
    <p:sldId id="440" r:id="rId5"/>
    <p:sldId id="429" r:id="rId6"/>
    <p:sldId id="443" r:id="rId7"/>
    <p:sldId id="444" r:id="rId8"/>
    <p:sldId id="427" r:id="rId9"/>
    <p:sldId id="428" r:id="rId10"/>
    <p:sldId id="430" r:id="rId11"/>
    <p:sldId id="431" r:id="rId12"/>
    <p:sldId id="432" r:id="rId13"/>
    <p:sldId id="433" r:id="rId14"/>
    <p:sldId id="434" r:id="rId15"/>
    <p:sldId id="435" r:id="rId16"/>
    <p:sldId id="441" r:id="rId17"/>
    <p:sldId id="442" r:id="rId18"/>
    <p:sldId id="436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0" autoAdjust="0"/>
    <p:restoredTop sz="94660"/>
  </p:normalViewPr>
  <p:slideViewPr>
    <p:cSldViewPr>
      <p:cViewPr varScale="1">
        <p:scale>
          <a:sx n="102" d="100"/>
          <a:sy n="102" d="100"/>
        </p:scale>
        <p:origin x="12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DD225B-E7CA-4A62-B3FD-EB51454B3B10}" type="datetimeFigureOut">
              <a:rPr lang="ru-RU"/>
              <a:pPr>
                <a:defRPr/>
              </a:pPr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1DB9B2-9499-4AF7-A47F-4EA229A534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8671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EE2F6-F6DC-408B-9A9D-C73895F2539C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91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1C39F-7DC2-4CBF-9361-CF68B86A94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135B1-B260-4664-B71E-7624FB73E67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4F599-4C08-4B44-B2E4-419024CF38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ACF70-E2E6-4DF9-ACA0-B0FDB3CDFA9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017DE-3245-4131-80B1-2719409AFB1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102AD-C203-4F7D-B22D-444E28E1CB4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2B83-0367-479C-A4D4-20DE48EC513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58409-D803-4E61-8435-090C6AF496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193AC-DCF1-408B-A10E-13748BE417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D88A9-7075-4147-89A0-F53B96042B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D96AC-0D83-4272-84F4-DE63E02AA3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827B5-562F-454B-B537-F416AF48AC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E6F48FA-DC0C-4618-85E7-48D6D6FD32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2060575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4400" b="1" dirty="0" smtClean="0">
                <a:solidFill>
                  <a:srgbClr val="002060"/>
                </a:solidFill>
              </a:rPr>
              <a:t>Внутренняя система оценки качества образования (ВСОКО) в ДОО</a:t>
            </a:r>
          </a:p>
          <a:p>
            <a:pPr eaLnBrk="1" hangingPunct="1"/>
            <a:endParaRPr lang="ru-RU" altLang="ru-RU" sz="2000" b="1" dirty="0" smtClean="0"/>
          </a:p>
          <a:p>
            <a:pPr eaLnBrk="1" hangingPunct="1">
              <a:buFontTx/>
              <a:buNone/>
            </a:pPr>
            <a:r>
              <a:rPr lang="ru-RU" altLang="ru-RU" sz="2000" b="1" dirty="0" smtClean="0"/>
              <a:t>                          </a:t>
            </a:r>
            <a:endParaRPr lang="ru-RU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196975"/>
          </a:xfrm>
        </p:spPr>
        <p:txBody>
          <a:bodyPr/>
          <a:lstStyle/>
          <a:p>
            <a:r>
              <a:rPr lang="ru-RU" altLang="ru-RU" sz="4000" dirty="0" smtClean="0">
                <a:solidFill>
                  <a:srgbClr val="002060"/>
                </a:solidFill>
              </a:rPr>
              <a:t>Оценка качества деятельности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/>
              <a:t>Раздел 1</a:t>
            </a:r>
            <a:r>
              <a:rPr lang="ru-RU" sz="2000" i="1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Оценка </a:t>
            </a:r>
            <a:r>
              <a:rPr lang="ru-RU" sz="2000" b="1" dirty="0">
                <a:solidFill>
                  <a:srgbClr val="0070C0"/>
                </a:solidFill>
              </a:rPr>
              <a:t>содержания и методов воспитания и обучения, реализуемых в образовательном </a:t>
            </a:r>
            <a:r>
              <a:rPr lang="ru-RU" sz="2000" b="1" dirty="0" smtClean="0">
                <a:solidFill>
                  <a:srgbClr val="0070C0"/>
                </a:solidFill>
              </a:rPr>
              <a:t>учреждении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000" b="1" i="1" dirty="0" smtClean="0"/>
              <a:t>Раздел 2 </a:t>
            </a:r>
          </a:p>
          <a:p>
            <a:pPr marL="0" indent="0"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Оценка </a:t>
            </a:r>
            <a:r>
              <a:rPr lang="ru-RU" sz="2000" b="1" dirty="0">
                <a:solidFill>
                  <a:srgbClr val="0070C0"/>
                </a:solidFill>
              </a:rPr>
              <a:t>кадрового обеспечения образовательного процесса  в </a:t>
            </a:r>
            <a:r>
              <a:rPr lang="ru-RU" sz="2000" b="1" dirty="0" smtClean="0">
                <a:solidFill>
                  <a:srgbClr val="0070C0"/>
                </a:solidFill>
              </a:rPr>
              <a:t>ОУ  </a:t>
            </a:r>
            <a:endParaRPr lang="ru-RU" sz="2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000" b="1" i="1" dirty="0" smtClean="0"/>
              <a:t>Раздел 3 </a:t>
            </a:r>
            <a:endParaRPr lang="ru-RU" sz="2000" i="1" dirty="0"/>
          </a:p>
          <a:p>
            <a:pPr marL="0" indent="0"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Оценка </a:t>
            </a:r>
            <a:r>
              <a:rPr lang="ru-RU" sz="2000" b="1" dirty="0">
                <a:solidFill>
                  <a:srgbClr val="0070C0"/>
                </a:solidFill>
              </a:rPr>
              <a:t>организации деятельности ОУ  по реализации программ дошкольного </a:t>
            </a:r>
            <a:r>
              <a:rPr lang="ru-RU" sz="2000" b="1" dirty="0" smtClean="0">
                <a:solidFill>
                  <a:srgbClr val="0070C0"/>
                </a:solidFill>
              </a:rPr>
              <a:t>образования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000" b="1" i="1" dirty="0" smtClean="0"/>
              <a:t>Раздел 4 </a:t>
            </a:r>
            <a:endParaRPr lang="ru-RU" sz="2000" i="1" dirty="0" smtClean="0"/>
          </a:p>
          <a:p>
            <a:pPr marL="0" indent="0"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Оценка </a:t>
            </a:r>
            <a:r>
              <a:rPr lang="ru-RU" sz="2000" b="1" dirty="0">
                <a:solidFill>
                  <a:srgbClr val="0070C0"/>
                </a:solidFill>
              </a:rPr>
              <a:t>материально-технических  и медико-социальных условий пребывания детей в ОУ </a:t>
            </a:r>
          </a:p>
          <a:p>
            <a:pPr>
              <a:defRPr/>
            </a:pPr>
            <a:r>
              <a:rPr lang="ru-RU" sz="2000" b="1" i="1" dirty="0" smtClean="0"/>
              <a:t>Раздел 5</a:t>
            </a:r>
            <a:endParaRPr lang="ru-RU" sz="2000" i="1" dirty="0" smtClean="0"/>
          </a:p>
          <a:p>
            <a:pPr marL="0" indent="0"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Оценка </a:t>
            </a:r>
            <a:r>
              <a:rPr lang="ru-RU" sz="2000" b="1" dirty="0">
                <a:solidFill>
                  <a:srgbClr val="0070C0"/>
                </a:solidFill>
              </a:rPr>
              <a:t>деятельности ОУ родителями </a:t>
            </a:r>
            <a:r>
              <a:rPr lang="ru-RU" sz="2000" b="1" dirty="0" smtClean="0">
                <a:solidFill>
                  <a:srgbClr val="0070C0"/>
                </a:solidFill>
              </a:rPr>
              <a:t>воспитанников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1. Критерии оценки содержания и методов воспитания и обучения, реализуемых в образовательном учреждении</a:t>
            </a:r>
            <a:r>
              <a:rPr lang="ru-RU" altLang="ru-RU" sz="2400" dirty="0" smtClean="0">
                <a:solidFill>
                  <a:srgbClr val="002060"/>
                </a:solidFill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</a:rPr>
            </a:br>
            <a:endParaRPr lang="ru-RU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defRPr/>
            </a:pPr>
            <a:r>
              <a:rPr lang="ru-RU" sz="1400" b="1" i="1" dirty="0">
                <a:solidFill>
                  <a:srgbClr val="0070C0"/>
                </a:solidFill>
              </a:rPr>
              <a:t>Образовательная программа ДОУ</a:t>
            </a:r>
            <a:endParaRPr lang="ru-RU" sz="14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1400" dirty="0"/>
              <a:t>- Наличие образовательной программы, обеспечивающей реализацию целей образовательной деятельности ДОУ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Целостность образовательной программы ДОУ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</a:t>
            </a:r>
            <a:r>
              <a:rPr lang="ru-RU" sz="1400" dirty="0" smtClean="0"/>
              <a:t>Дидактическое, методическое </a:t>
            </a:r>
            <a:r>
              <a:rPr lang="ru-RU" sz="1400" dirty="0"/>
              <a:t>обеспечение реализации образовательной программы</a:t>
            </a:r>
          </a:p>
          <a:p>
            <a:pPr marL="0" indent="0">
              <a:buFontTx/>
              <a:buNone/>
              <a:defRPr/>
            </a:pPr>
            <a:r>
              <a:rPr lang="ru-RU" sz="1400" dirty="0" smtClean="0"/>
              <a:t>- </a:t>
            </a:r>
            <a:r>
              <a:rPr lang="ru-RU" sz="1400" dirty="0"/>
              <a:t>Управление процессом реализации образовательной программы</a:t>
            </a:r>
          </a:p>
          <a:p>
            <a:pPr>
              <a:defRPr/>
            </a:pPr>
            <a:r>
              <a:rPr lang="ru-RU" sz="1400" b="1" i="1" dirty="0">
                <a:solidFill>
                  <a:srgbClr val="0070C0"/>
                </a:solidFill>
              </a:rPr>
              <a:t>Педагогические технологии</a:t>
            </a:r>
            <a:endParaRPr lang="ru-RU" sz="14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1400" dirty="0"/>
              <a:t>- Соответствие применяемых педагогических технологий целям образовательной деятельности ДОУ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Соответствие методов, способов  и средств деятельности применяемым педагогическим технологиям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Соответствие форм организации образовательной деятельности применяемым педагогическим технологиям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Степень владения педагогов применяемых  педагогических технологий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Результативность применяемых  педагогических технологий в образовательной деятельности ДОУ</a:t>
            </a:r>
          </a:p>
          <a:p>
            <a:pPr>
              <a:defRPr/>
            </a:pPr>
            <a:r>
              <a:rPr lang="ru-RU" sz="1400" b="1" i="1" dirty="0">
                <a:solidFill>
                  <a:srgbClr val="0070C0"/>
                </a:solidFill>
              </a:rPr>
              <a:t>Характер взаимодействия персонала с детьми</a:t>
            </a:r>
            <a:endParaRPr lang="ru-RU" sz="14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1400" dirty="0" smtClean="0"/>
              <a:t>- Умения </a:t>
            </a:r>
            <a:r>
              <a:rPr lang="ru-RU" sz="1400" dirty="0"/>
              <a:t>сотрудников  осуществлять педагогическое общение  с воспитанниками, родителями,  коллегами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Оптимизация и индивидуализация педагогического общения  персонала с воспитанниками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Психолого-педагогическая поддержка развития личности воспитанника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- Уровень освоения детьми коммуникативных умений и навыков в соответствии с возрастной нормой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2. Критерии оценки кадрового обеспечения образовательного процесса  в ОУ  </a:t>
            </a:r>
            <a:r>
              <a:rPr lang="ru-RU" altLang="ru-RU" sz="2400" dirty="0" smtClean="0">
                <a:solidFill>
                  <a:srgbClr val="002060"/>
                </a:solidFill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</a:rPr>
            </a:br>
            <a:endParaRPr lang="ru-RU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Подбор и расстановка кадров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sz="1800" dirty="0"/>
              <a:t>-</a:t>
            </a:r>
            <a:r>
              <a:rPr lang="ru-RU" sz="1800" dirty="0"/>
              <a:t> Укомплектованность кадрами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-</a:t>
            </a:r>
            <a:r>
              <a:rPr lang="ru-RU" sz="1800" dirty="0"/>
              <a:t> Образовательный  ценз педагогов  ДОУ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-</a:t>
            </a:r>
            <a:r>
              <a:rPr lang="ru-RU" sz="1800" dirty="0"/>
              <a:t> Уровень квалификации кадров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-</a:t>
            </a:r>
            <a:r>
              <a:rPr lang="ru-RU" sz="1800" dirty="0"/>
              <a:t> Профессиональные достижения сотрудников ДОУ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 </a:t>
            </a:r>
            <a:endParaRPr lang="ru-RU" sz="1800" dirty="0"/>
          </a:p>
          <a:p>
            <a:pPr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Повышение квалификации сотрудников ОУ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- </a:t>
            </a:r>
            <a:r>
              <a:rPr lang="ru-RU" sz="1800" dirty="0"/>
              <a:t>Управление процессом повышения квалификации сотрудников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Организация процесса повышения квалификации сотрудников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Формы повышения квалификации сотрудников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Динамика роста категорийности кадров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Результативность повышения квалификации сотрудников ДОУ</a:t>
            </a:r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3. Критерии организации деятельности ОУ  по реализации программ дошкольного образования</a:t>
            </a:r>
            <a:r>
              <a:rPr lang="ru-RU" altLang="ru-RU" sz="2400" dirty="0" smtClean="0">
                <a:solidFill>
                  <a:srgbClr val="002060"/>
                </a:solidFill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</a:rPr>
            </a:br>
            <a:endParaRPr lang="ru-RU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rgbClr val="0070C0"/>
                </a:solidFill>
              </a:rPr>
              <a:t>Руководство и управление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r>
              <a:rPr lang="ru-RU" sz="2400" dirty="0" smtClean="0"/>
              <a:t>Наличие </a:t>
            </a:r>
            <a:r>
              <a:rPr lang="ru-RU" sz="2400" dirty="0"/>
              <a:t>нормативных документов руководства и управления, их содержательное </a:t>
            </a:r>
            <a:r>
              <a:rPr lang="ru-RU" sz="2400" dirty="0" smtClean="0"/>
              <a:t>соответствие</a:t>
            </a: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 </a:t>
            </a:r>
            <a:r>
              <a:rPr lang="ru-RU" sz="2400" dirty="0"/>
              <a:t>Планирование деятельности образовательного </a:t>
            </a:r>
            <a:r>
              <a:rPr lang="ru-RU" sz="2400" dirty="0" smtClean="0"/>
              <a:t>учреждения</a:t>
            </a: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sz="2400" dirty="0"/>
              <a:t>- Организационные основы   деятельности  ДОУ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- Контрольные функции управления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- Результативность управления деятельностью ДОУ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4. Критерии оценки материально-технических  и медико-социальных условий пребывания детей в ОУ </a:t>
            </a:r>
            <a:r>
              <a:rPr lang="ru-RU" altLang="ru-RU" sz="2400" dirty="0" smtClean="0">
                <a:solidFill>
                  <a:srgbClr val="FF0000"/>
                </a:solidFill>
              </a:rPr>
              <a:t/>
            </a:r>
            <a:br>
              <a:rPr lang="ru-RU" altLang="ru-RU" sz="2400" dirty="0" smtClean="0">
                <a:solidFill>
                  <a:srgbClr val="FF0000"/>
                </a:solidFill>
              </a:rPr>
            </a:br>
            <a:endParaRPr lang="ru-RU" alt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Развивающая среда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1600" dirty="0"/>
              <a:t>- </a:t>
            </a:r>
            <a:r>
              <a:rPr lang="ru-RU" sz="1800" dirty="0"/>
              <a:t>Учет принципов организации </a:t>
            </a:r>
            <a:r>
              <a:rPr lang="ru-RU" sz="1800" dirty="0" smtClean="0"/>
              <a:t>ППС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- </a:t>
            </a:r>
            <a:r>
              <a:rPr lang="ru-RU" sz="1800" dirty="0"/>
              <a:t>Соответствие компонентов </a:t>
            </a:r>
            <a:r>
              <a:rPr lang="ru-RU" sz="1800" dirty="0" smtClean="0"/>
              <a:t>ППС образовательной   </a:t>
            </a:r>
            <a:r>
              <a:rPr lang="ru-RU" sz="1800" dirty="0"/>
              <a:t>программе, реализуемой 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</a:t>
            </a:r>
            <a:r>
              <a:rPr lang="ru-RU" sz="1800" dirty="0" smtClean="0"/>
              <a:t>ППС обеспечивает </a:t>
            </a:r>
            <a:r>
              <a:rPr lang="ru-RU" sz="1800" dirty="0"/>
              <a:t>условия для разностороннего развития детей в соответствии с возрастными особенностями.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Соответствие </a:t>
            </a:r>
            <a:r>
              <a:rPr lang="ru-RU" sz="1800" dirty="0" smtClean="0"/>
              <a:t>ППС эстетическим </a:t>
            </a:r>
            <a:r>
              <a:rPr lang="ru-RU" sz="1800" dirty="0"/>
              <a:t>и гигиеническим требованиям  </a:t>
            </a:r>
          </a:p>
          <a:p>
            <a:pPr>
              <a:buFontTx/>
              <a:buChar char="-"/>
              <a:defRPr/>
            </a:pPr>
            <a:r>
              <a:rPr lang="ru-RU" sz="1800" dirty="0" smtClean="0"/>
              <a:t>Уровень </a:t>
            </a:r>
            <a:r>
              <a:rPr lang="ru-RU" sz="1800" dirty="0"/>
              <a:t>освоения </a:t>
            </a:r>
            <a:r>
              <a:rPr lang="ru-RU" sz="1800" dirty="0" smtClean="0"/>
              <a:t>детьми ППС.</a:t>
            </a:r>
          </a:p>
          <a:p>
            <a:pPr marL="0" indent="0">
              <a:buFontTx/>
              <a:buNone/>
              <a:defRPr/>
            </a:pPr>
            <a:endParaRPr lang="ru-RU" sz="1600" dirty="0"/>
          </a:p>
          <a:p>
            <a:pPr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Безопасность и охрана здоровья воспитанников ДОУ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1800" dirty="0"/>
              <a:t>- Обеспечение охраны жизни и здоровья детей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Осуществление </a:t>
            </a:r>
            <a:r>
              <a:rPr lang="ru-RU" sz="1800" dirty="0" err="1"/>
              <a:t>здоровьесберегающей</a:t>
            </a:r>
            <a:r>
              <a:rPr lang="ru-RU" sz="1800" dirty="0"/>
              <a:t> функции деятельности сотрудников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Здоровый образ жизни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Гигиена  образовательного процесса 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Состояние здоровья воспитанников ДОУ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- Детский травматизм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>
                <a:solidFill>
                  <a:srgbClr val="002060"/>
                </a:solidFill>
              </a:rPr>
              <a:t>5</a:t>
            </a:r>
            <a:r>
              <a:rPr lang="ru-RU" altLang="ru-RU" sz="2800" dirty="0" smtClean="0">
                <a:solidFill>
                  <a:srgbClr val="002060"/>
                </a:solidFill>
              </a:rPr>
              <a:t>.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Оценка деятельности ОУ родителями воспитанников</a:t>
            </a:r>
            <a:r>
              <a:rPr lang="ru-RU" altLang="ru-RU" dirty="0" smtClean="0">
                <a:solidFill>
                  <a:srgbClr val="002060"/>
                </a:solidFill>
              </a:rPr>
              <a:t/>
            </a:r>
            <a:br>
              <a:rPr lang="ru-RU" altLang="ru-RU" dirty="0" smtClean="0">
                <a:solidFill>
                  <a:srgbClr val="002060"/>
                </a:solidFill>
              </a:rPr>
            </a:br>
            <a:endParaRPr lang="ru-RU" altLang="ru-RU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b="1" i="1" dirty="0">
                <a:solidFill>
                  <a:srgbClr val="0070C0"/>
                </a:solidFill>
              </a:rPr>
              <a:t>Отношение родительской общественности к деятельности учреждения, имидж ДОУ  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000" dirty="0"/>
              <a:t>- Изучение мнения родителей о содержании образования детей в ДОУ</a:t>
            </a:r>
          </a:p>
          <a:p>
            <a:pPr>
              <a:buFontTx/>
              <a:buChar char="-"/>
              <a:defRPr/>
            </a:pPr>
            <a:r>
              <a:rPr lang="ru-RU" sz="2000" dirty="0" smtClean="0"/>
              <a:t>Разнообразие </a:t>
            </a:r>
            <a:r>
              <a:rPr lang="ru-RU" sz="2000" dirty="0"/>
              <a:t>форм изучения  мнения родителей  воспитанников о деятельности образовательного </a:t>
            </a:r>
            <a:r>
              <a:rPr lang="ru-RU" sz="2000" dirty="0" smtClean="0"/>
              <a:t>учреждения.</a:t>
            </a:r>
          </a:p>
          <a:p>
            <a:pPr marL="0" indent="0">
              <a:buFontTx/>
              <a:buNone/>
              <a:defRPr/>
            </a:pPr>
            <a:endParaRPr lang="ru-RU" sz="2000" dirty="0"/>
          </a:p>
          <a:p>
            <a:pPr>
              <a:defRPr/>
            </a:pPr>
            <a:r>
              <a:rPr lang="ru-RU" sz="2000" b="1" i="1" dirty="0">
                <a:solidFill>
                  <a:srgbClr val="0070C0"/>
                </a:solidFill>
              </a:rPr>
              <a:t>Влияние результатов оценки родителей на совершенствование деятельности ДОУ  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000" dirty="0"/>
              <a:t>-Учет оценки деятельности ДОУ родителями в совершенствовании деятельности ДОУ</a:t>
            </a:r>
          </a:p>
          <a:p>
            <a:pPr marL="0" indent="0">
              <a:buFontTx/>
              <a:buNone/>
              <a:defRPr/>
            </a:pPr>
            <a:r>
              <a:rPr lang="ru-RU" sz="2000" dirty="0"/>
              <a:t>- Наличие возможности влияния оценки родителей на совершенствование деятельности ДОУ  </a:t>
            </a:r>
          </a:p>
          <a:p>
            <a:pPr marL="0" indent="0">
              <a:buFontTx/>
              <a:buNone/>
              <a:defRPr/>
            </a:pPr>
            <a:r>
              <a:rPr lang="ru-RU" sz="2000" dirty="0"/>
              <a:t> 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altLang="ru-RU" sz="2400" i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altLang="ru-RU" sz="2400" i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altLang="ru-RU" sz="2400" b="1" i="1" dirty="0" smtClean="0">
                <a:solidFill>
                  <a:srgbClr val="002060"/>
                </a:solidFill>
                <a:ea typeface="+mn-ea"/>
                <a:cs typeface="+mn-cs"/>
              </a:rPr>
              <a:t>В </a:t>
            </a:r>
            <a:r>
              <a:rPr lang="ru-RU" altLang="ru-RU" sz="2400" b="1" i="1" dirty="0">
                <a:solidFill>
                  <a:srgbClr val="002060"/>
                </a:solidFill>
                <a:ea typeface="+mn-ea"/>
                <a:cs typeface="+mn-cs"/>
              </a:rPr>
              <a:t>реализации ВСОКО  принимает участие рабочая группа.  </a:t>
            </a:r>
            <a:br>
              <a:rPr lang="ru-RU" alt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54438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sz="2400" i="1" dirty="0">
                <a:solidFill>
                  <a:schemeClr val="accent2"/>
                </a:solidFill>
              </a:rPr>
              <a:t>Состав рабочей группы:</a:t>
            </a:r>
          </a:p>
          <a:p>
            <a:pPr>
              <a:defRPr/>
            </a:pPr>
            <a:r>
              <a:rPr lang="ru-RU" altLang="ru-RU" sz="2000" i="1" dirty="0">
                <a:solidFill>
                  <a:srgbClr val="000000"/>
                </a:solidFill>
              </a:rPr>
              <a:t>Администрация ДОО;</a:t>
            </a:r>
          </a:p>
          <a:p>
            <a:pPr>
              <a:defRPr/>
            </a:pPr>
            <a:r>
              <a:rPr lang="ru-RU" altLang="ru-RU" sz="2000" i="1" dirty="0">
                <a:solidFill>
                  <a:srgbClr val="000000"/>
                </a:solidFill>
              </a:rPr>
              <a:t>Педагогический совет;</a:t>
            </a:r>
          </a:p>
          <a:p>
            <a:pPr>
              <a:defRPr/>
            </a:pPr>
            <a:r>
              <a:rPr lang="ru-RU" altLang="ru-RU" sz="2000" i="1" dirty="0">
                <a:solidFill>
                  <a:srgbClr val="000000"/>
                </a:solidFill>
              </a:rPr>
              <a:t>Управляющий совет;</a:t>
            </a:r>
          </a:p>
          <a:p>
            <a:pPr>
              <a:defRPr/>
            </a:pPr>
            <a:r>
              <a:rPr lang="ru-RU" altLang="ru-RU" sz="2000" i="1" dirty="0">
                <a:solidFill>
                  <a:srgbClr val="000000"/>
                </a:solidFill>
              </a:rPr>
              <a:t>Методическая служба;</a:t>
            </a:r>
          </a:p>
          <a:p>
            <a:pPr>
              <a:defRPr/>
            </a:pPr>
            <a:r>
              <a:rPr lang="ru-RU" altLang="ru-RU" sz="2000" i="1" dirty="0">
                <a:solidFill>
                  <a:srgbClr val="000000"/>
                </a:solidFill>
              </a:rPr>
              <a:t>Творческие группы и т.д.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1417638"/>
            <a:ext cx="4619625" cy="53244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i="1" dirty="0" smtClean="0">
                <a:solidFill>
                  <a:schemeClr val="accent2"/>
                </a:solidFill>
              </a:rPr>
              <a:t>Функции:</a:t>
            </a:r>
          </a:p>
          <a:p>
            <a:pPr>
              <a:defRPr/>
            </a:pPr>
            <a:r>
              <a:rPr lang="ru-RU" sz="1600" i="1" dirty="0" smtClean="0"/>
              <a:t>Разработка методики оценки качества образования;</a:t>
            </a:r>
          </a:p>
          <a:p>
            <a:pPr>
              <a:defRPr/>
            </a:pPr>
            <a:r>
              <a:rPr lang="ru-RU" sz="1600" i="1" dirty="0" smtClean="0"/>
              <a:t>Разработка показателей, характеризующих состояние и динамику развития системы образования в ДОО;</a:t>
            </a:r>
          </a:p>
          <a:p>
            <a:pPr>
              <a:defRPr/>
            </a:pPr>
            <a:r>
              <a:rPr lang="ru-RU" sz="1600" i="1" dirty="0" smtClean="0"/>
              <a:t>Разработка критериев оценки результативности профессиональной деятельности педагогов;</a:t>
            </a:r>
          </a:p>
          <a:p>
            <a:pPr>
              <a:defRPr/>
            </a:pPr>
            <a:r>
              <a:rPr lang="ru-RU" sz="1600" i="1" dirty="0" smtClean="0"/>
              <a:t>Подготовка работников ДОО к осуществлению контрольно-оценочных процедур;</a:t>
            </a:r>
          </a:p>
          <a:p>
            <a:pPr>
              <a:defRPr/>
            </a:pPr>
            <a:r>
              <a:rPr lang="ru-RU" sz="1600" i="1" dirty="0" smtClean="0"/>
              <a:t>Проведение оценки качества организации, содержания и результатов образования.</a:t>
            </a:r>
          </a:p>
          <a:p>
            <a:pPr>
              <a:defRPr/>
            </a:pPr>
            <a:r>
              <a:rPr lang="ru-RU" sz="1600" i="1" dirty="0" smtClean="0"/>
              <a:t>Формирование предложений по принятию управленческих решений для администрации.</a:t>
            </a:r>
            <a:endParaRPr lang="ru-RU" sz="16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i="1" dirty="0" smtClean="0">
                <a:solidFill>
                  <a:srgbClr val="002060"/>
                </a:solidFill>
              </a:rPr>
              <a:t>Основные формы организации ВСОКО:</a:t>
            </a:r>
          </a:p>
        </p:txBody>
      </p:sp>
      <p:sp>
        <p:nvSpPr>
          <p:cNvPr id="20483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dirty="0" smtClean="0">
                <a:solidFill>
                  <a:schemeClr val="accent2"/>
                </a:solidFill>
              </a:rPr>
              <a:t>Мониторинг</a:t>
            </a:r>
            <a:r>
              <a:rPr lang="ru-RU" altLang="ru-RU" dirty="0" smtClean="0"/>
              <a:t> (целенаправленное систематическое наблюдение, собеседование, анализ документации, анкетирование, сравнение и анализ);</a:t>
            </a:r>
          </a:p>
          <a:p>
            <a:r>
              <a:rPr lang="ru-RU" altLang="ru-RU" b="1" i="1" dirty="0" smtClean="0">
                <a:solidFill>
                  <a:schemeClr val="accent2"/>
                </a:solidFill>
              </a:rPr>
              <a:t>Контроль</a:t>
            </a:r>
            <a:r>
              <a:rPr lang="ru-RU" altLang="ru-RU" dirty="0" smtClean="0"/>
              <a:t> (оперативный, тематический, фронтальный, итоговый, взаимоконтроль).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4294967295"/>
          </p:nvPr>
        </p:nvSpPr>
        <p:spPr>
          <a:xfrm>
            <a:off x="539750" y="404813"/>
            <a:ext cx="8208963" cy="5721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sz="2800" b="1" i="1" dirty="0" smtClean="0">
                <a:solidFill>
                  <a:srgbClr val="002060"/>
                </a:solidFill>
              </a:rPr>
              <a:t>Результат реализации ВСОКО:</a:t>
            </a:r>
          </a:p>
          <a:p>
            <a:pPr>
              <a:defRPr/>
            </a:pPr>
            <a:endParaRPr lang="ru-RU" altLang="ru-RU" sz="2000" i="1" dirty="0" smtClean="0"/>
          </a:p>
          <a:p>
            <a:pPr>
              <a:defRPr/>
            </a:pPr>
            <a:r>
              <a:rPr lang="ru-RU" altLang="ru-RU" sz="2000" i="1" dirty="0" smtClean="0"/>
              <a:t>Получение объективной информации о функционировании и развитии системы образования в ДОО;</a:t>
            </a:r>
          </a:p>
          <a:p>
            <a:pPr>
              <a:defRPr/>
            </a:pPr>
            <a:r>
              <a:rPr lang="ru-RU" altLang="ru-RU" sz="2000" i="1" dirty="0" smtClean="0"/>
              <a:t>Выявление позитивных и (или) негативных факторов, влияющих на качество образования в ДОО;</a:t>
            </a:r>
          </a:p>
          <a:p>
            <a:pPr>
              <a:defRPr/>
            </a:pPr>
            <a:r>
              <a:rPr lang="ru-RU" altLang="ru-RU" sz="2000" i="1" dirty="0" smtClean="0"/>
              <a:t>Предоставление достоверной информации о качестве образования в ДОО всем участникам образовательных отношений и общественности;</a:t>
            </a:r>
          </a:p>
          <a:p>
            <a:pPr>
              <a:defRPr/>
            </a:pPr>
            <a:r>
              <a:rPr lang="ru-RU" altLang="ru-RU" sz="2000" i="1" dirty="0" smtClean="0"/>
              <a:t>Принятие управленческих решений по совершенствованию качества образования и повышению уровня информированности потребителей образовательных услуг при принятии таких решений;</a:t>
            </a:r>
          </a:p>
          <a:p>
            <a:pPr>
              <a:defRPr/>
            </a:pPr>
            <a:r>
              <a:rPr lang="ru-RU" altLang="ru-RU" sz="2000" i="1" dirty="0" smtClean="0"/>
              <a:t>Составление прогноза развития системы образования в ДОО.</a:t>
            </a:r>
            <a:endParaRPr lang="ru-RU" altLang="ru-RU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Качество образования - 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dirty="0" smtClean="0"/>
              <a:t>это комплексная характеристика образовательной деятельности и подготовки детей, которая выражает степень их соответствия ФГОС и потребностям лиц, в интересах которого осуществляется образовательная деятельность, в </a:t>
            </a:r>
            <a:r>
              <a:rPr lang="ru-RU" altLang="ru-RU" dirty="0" err="1" smtClean="0"/>
              <a:t>т.ч</a:t>
            </a:r>
            <a:r>
              <a:rPr lang="ru-RU" altLang="ru-RU" dirty="0" smtClean="0"/>
              <a:t>. степень достижения планируемых результатов образовательной программы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>
              <a:defRPr/>
            </a:pPr>
            <a:r>
              <a:rPr lang="ru-RU" altLang="ru-RU" sz="2800" dirty="0">
                <a:solidFill>
                  <a:srgbClr val="002060"/>
                </a:solidFill>
                <a:ea typeface="+mn-ea"/>
                <a:cs typeface="+mn-cs"/>
              </a:rPr>
              <a:t>Федерального закона от 29.12.2012 №273-ФЗ «Об образовании в Российской </a:t>
            </a:r>
            <a:r>
              <a:rPr lang="ru-RU" altLang="ru-RU" sz="2800" dirty="0" smtClean="0">
                <a:solidFill>
                  <a:srgbClr val="002060"/>
                </a:solidFill>
                <a:ea typeface="+mn-ea"/>
                <a:cs typeface="+mn-cs"/>
              </a:rPr>
              <a:t>Федерации (ст.28 п. 13)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ru-RU" dirty="0" smtClean="0"/>
          </a:p>
          <a:p>
            <a:pPr marL="0" indent="0">
              <a:buFontTx/>
              <a:buNone/>
              <a:defRPr/>
            </a:pPr>
            <a:r>
              <a:rPr lang="ru-RU" dirty="0" smtClean="0"/>
              <a:t>относит к компетенции образовательной организации </a:t>
            </a:r>
          </a:p>
          <a:p>
            <a:pPr>
              <a:defRPr/>
            </a:pPr>
            <a:r>
              <a:rPr lang="ru-RU" dirty="0" smtClean="0"/>
              <a:t>проведение </a:t>
            </a:r>
            <a:r>
              <a:rPr lang="ru-RU" dirty="0" smtClean="0">
                <a:solidFill>
                  <a:schemeClr val="accent2"/>
                </a:solidFill>
              </a:rPr>
              <a:t>самообследования</a:t>
            </a:r>
            <a:r>
              <a:rPr lang="ru-RU" dirty="0" smtClean="0"/>
              <a:t> и </a:t>
            </a:r>
          </a:p>
          <a:p>
            <a:pPr>
              <a:defRPr/>
            </a:pPr>
            <a:r>
              <a:rPr lang="ru-RU" dirty="0" smtClean="0"/>
              <a:t>формирования</a:t>
            </a:r>
            <a:r>
              <a:rPr lang="ru-RU" dirty="0" smtClean="0">
                <a:solidFill>
                  <a:schemeClr val="accent2"/>
                </a:solidFill>
              </a:rPr>
              <a:t> внутренней системы оценки качества образования </a:t>
            </a:r>
            <a:r>
              <a:rPr lang="ru-RU" dirty="0" smtClean="0"/>
              <a:t>в образовательной организации (ВСОКО)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31640" y="29413"/>
            <a:ext cx="8229600" cy="1143000"/>
          </a:xfrm>
        </p:spPr>
        <p:txBody>
          <a:bodyPr/>
          <a:lstStyle/>
          <a:p>
            <a:pPr algn="l"/>
            <a:r>
              <a:rPr lang="ru-RU" altLang="ru-RU" sz="4000" smtClean="0">
                <a:solidFill>
                  <a:srgbClr val="002060"/>
                </a:solidFill>
              </a:rPr>
              <a:t>Цель ВСОКО - 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mtClean="0"/>
              <a:t>систематически отслеживать и анализировать состояние системы образования в ДОО для принятия обоснованных и своевременных управленческих решений, направленных на повышение качества образовательной деятельности и образовательного результата.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065269" cy="597651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sz="2000" dirty="0" smtClean="0">
                <a:solidFill>
                  <a:srgbClr val="002060"/>
                </a:solidFill>
              </a:rPr>
              <a:t>Нормативные документы, регламентирующие ВСОКО:</a:t>
            </a:r>
          </a:p>
          <a:p>
            <a:pPr>
              <a:defRPr/>
            </a:pPr>
            <a:r>
              <a:rPr lang="ru-RU" altLang="ru-RU" sz="2000" dirty="0" smtClean="0"/>
              <a:t>Федерального закона от 29.12.2012 №273-ФЗ «Об образовании в Российской Федерации»;</a:t>
            </a:r>
          </a:p>
          <a:p>
            <a:pPr marL="0" indent="0"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sz="2000" dirty="0"/>
              <a:t>Приказ Федеральной службы по надзору в сфере образования и науки РФ от 14 августа 2020 г. </a:t>
            </a:r>
            <a:r>
              <a:rPr lang="ru-RU" sz="2000" dirty="0" smtClean="0"/>
              <a:t>№ </a:t>
            </a:r>
            <a:r>
              <a:rPr lang="ru-RU" sz="2000" dirty="0"/>
              <a:t>831 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информации" (с изменениями и дополнениями</a:t>
            </a:r>
            <a:r>
              <a:rPr lang="ru-RU" sz="2000" dirty="0" smtClean="0"/>
              <a:t>)</a:t>
            </a:r>
          </a:p>
          <a:p>
            <a:pPr marL="0" indent="0"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sz="2000" dirty="0" smtClean="0"/>
              <a:t>Приказа Министерства образования и науки РФ «Об утверждении порядка поведения самообследования образовательной организацией» от 14.06. 2013 года № 462;</a:t>
            </a:r>
          </a:p>
          <a:p>
            <a:pPr marL="0" indent="0"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sz="2000" dirty="0" smtClean="0"/>
              <a:t>Приказа Министерства образования и науки РФ от 10.12.2013 № 1324 «Об утверждении показателей деятельности организации, подлежащей </a:t>
            </a:r>
            <a:r>
              <a:rPr lang="ru-RU" altLang="ru-RU" sz="2000" dirty="0" err="1" smtClean="0"/>
              <a:t>самообследованию</a:t>
            </a:r>
            <a:r>
              <a:rPr lang="ru-RU" altLang="ru-RU" sz="2000" dirty="0" smtClean="0"/>
              <a:t>»;</a:t>
            </a:r>
            <a:endParaRPr lang="ru-RU" altLang="ru-RU" sz="2000" dirty="0" smtClean="0"/>
          </a:p>
          <a:p>
            <a:pPr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6 шагов построения ВСОКО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sz="2400" dirty="0" smtClean="0"/>
              <a:t>Определить цели, задачи оценки качества образования на уровне ДОО.</a:t>
            </a:r>
          </a:p>
          <a:p>
            <a:pPr marL="514350" indent="-514350">
              <a:buFontTx/>
              <a:buAutoNum type="arabicPeriod"/>
            </a:pPr>
            <a:r>
              <a:rPr lang="ru-RU" sz="2400" dirty="0" smtClean="0"/>
              <a:t>Определить критерии и показатели оценки в соответствии с поставленными задачами.</a:t>
            </a:r>
          </a:p>
          <a:p>
            <a:pPr marL="514350" indent="-514350">
              <a:buFontTx/>
              <a:buAutoNum type="arabicPeriod"/>
            </a:pPr>
            <a:r>
              <a:rPr lang="ru-RU" sz="2400" dirty="0" smtClean="0"/>
              <a:t>Выбрать формы, методы проведения оценки качества образования.</a:t>
            </a:r>
          </a:p>
          <a:p>
            <a:pPr marL="514350" indent="-514350">
              <a:buFontTx/>
              <a:buAutoNum type="arabicPeriod"/>
            </a:pPr>
            <a:r>
              <a:rPr lang="ru-RU" sz="2400" dirty="0" smtClean="0"/>
              <a:t>Определить группу (группы) участников, которые будут проводить контрольно-оценочные процедуры.</a:t>
            </a:r>
          </a:p>
          <a:p>
            <a:pPr marL="514350" indent="-514350">
              <a:buFontTx/>
              <a:buAutoNum type="arabicPeriod"/>
            </a:pPr>
            <a:r>
              <a:rPr lang="ru-RU" sz="2400" dirty="0" smtClean="0"/>
              <a:t>Распределить полномочия между участниками группы.</a:t>
            </a:r>
          </a:p>
          <a:p>
            <a:pPr marL="514350" indent="-514350">
              <a:buFontTx/>
              <a:buAutoNum type="arabicPeriod"/>
            </a:pPr>
            <a:r>
              <a:rPr lang="ru-RU" sz="2400" dirty="0" smtClean="0"/>
              <a:t>Установить порядок функционирования ВСОКО, права и ответственность всех участников.</a:t>
            </a:r>
          </a:p>
          <a:p>
            <a:pPr marL="514350" indent="-514350">
              <a:buFontTx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0491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Цель: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создание  </a:t>
            </a:r>
            <a:r>
              <a:rPr lang="ru-RU" dirty="0"/>
              <a:t>и совершенствование целостной системы оценки качества образования в ДОУ для принятия обоснованных управленческих решений, прогнозирования развития системы дошкольного образования учреждения, включения механизмов стимулирования качественного предоставления услуг и повышения уровня удовлетворённости родителей  и социума.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68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11175" y="0"/>
            <a:ext cx="8229600" cy="633413"/>
          </a:xfrm>
        </p:spPr>
        <p:txBody>
          <a:bodyPr/>
          <a:lstStyle/>
          <a:p>
            <a:pPr algn="l"/>
            <a:r>
              <a:rPr lang="ru-RU" altLang="ru-RU" sz="4000" b="1" dirty="0" smtClean="0">
                <a:solidFill>
                  <a:srgbClr val="002060"/>
                </a:solidFill>
              </a:rPr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25" y="633413"/>
            <a:ext cx="9036050" cy="4857750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Совершенствовать  систему оценки качества образовательных услуг в ДОУ через создание службы мониторинга.</a:t>
            </a:r>
          </a:p>
          <a:p>
            <a:pPr>
              <a:defRPr/>
            </a:pPr>
            <a:r>
              <a:rPr lang="ru-RU" sz="2400" dirty="0"/>
              <a:t>Повысить объективность контроля через проведение  оценочных процедур с помощью диагностического инструментария.</a:t>
            </a:r>
          </a:p>
          <a:p>
            <a:pPr>
              <a:defRPr/>
            </a:pPr>
            <a:r>
              <a:rPr lang="ru-RU" sz="2400" dirty="0"/>
              <a:t>Организовать систему мониторинга через непрерывное наблюдение за динамикой развития ДОУ, своевременное выявление изменений факторов, вызывающих эти изменения, осуществление тактического и стратегического прогнозирования развития важнейших процессов в дошкольном образовательном учреждении.</a:t>
            </a:r>
          </a:p>
          <a:p>
            <a:pPr>
              <a:defRPr/>
            </a:pPr>
            <a:r>
              <a:rPr lang="ru-RU" sz="2400" dirty="0"/>
              <a:t>Повысить мотивацию сотрудников в области обеспечения качества предоставляемых воспитательно-образовательных услуг через систему стимулирования.</a:t>
            </a:r>
          </a:p>
          <a:p>
            <a:pPr>
              <a:defRPr/>
            </a:pPr>
            <a:r>
              <a:rPr lang="ru-RU" sz="2400" dirty="0"/>
              <a:t>Привлечь родительскую общественность.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201613"/>
            <a:ext cx="9144000" cy="83820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002060"/>
                </a:solidFill>
              </a:rPr>
              <a:t>Мероприятия по  совершенствованию  ОКО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33388" y="620713"/>
            <a:ext cx="8434387" cy="5732462"/>
          </a:xfrm>
        </p:spPr>
        <p:txBody>
          <a:bodyPr/>
          <a:lstStyle/>
          <a:p>
            <a:r>
              <a:rPr lang="ru-RU" altLang="ru-RU" sz="2000" dirty="0" smtClean="0"/>
              <a:t>Разработка «Положения о мониторинговой службе ДОУ» и  «Положения о системе мониторинга качества дошкольного образования ДОУ» </a:t>
            </a:r>
          </a:p>
          <a:p>
            <a:r>
              <a:rPr lang="ru-RU" altLang="ru-RU" sz="2000" dirty="0" smtClean="0"/>
              <a:t>Отбор диагностических методик, подготовка анкет, тестов, опросников, разработка критериев </a:t>
            </a:r>
          </a:p>
          <a:p>
            <a:r>
              <a:rPr lang="ru-RU" altLang="ru-RU" sz="2000" dirty="0" smtClean="0"/>
              <a:t>Разработка инструментария для мониторинга 1) условий жизнедеятельности ДОУ, 2) качества обеспечивающих процессов, 3) достигаемых результатов</a:t>
            </a:r>
          </a:p>
          <a:p>
            <a:r>
              <a:rPr lang="ru-RU" altLang="ru-RU" sz="2000" dirty="0" smtClean="0"/>
              <a:t>Обучение работе  персонала методам организации сбора, обработки, анализа, интерпретации полученных данных.</a:t>
            </a:r>
          </a:p>
          <a:p>
            <a:r>
              <a:rPr lang="ru-RU" altLang="ru-RU" sz="2000" dirty="0" smtClean="0"/>
              <a:t>Переработка «Положения о распределении стимулирующих выплат ДОУ»</a:t>
            </a:r>
          </a:p>
          <a:p>
            <a:r>
              <a:rPr lang="ru-RU" altLang="ru-RU" sz="2000" dirty="0" smtClean="0"/>
              <a:t>Представление и распространение обобщенной информации на заседаниях педсовета, Управляющего Совета ДОУ</a:t>
            </a:r>
          </a:p>
          <a:p>
            <a:r>
              <a:rPr lang="ru-RU" altLang="ru-RU" sz="2000" dirty="0" smtClean="0"/>
              <a:t>Изучение общественного мнения о качестве образования в  ДОУ</a:t>
            </a:r>
          </a:p>
          <a:p>
            <a:r>
              <a:rPr lang="ru-RU" altLang="ru-RU" sz="2000" dirty="0" smtClean="0"/>
              <a:t>Анализ  состояния качества образования ДОУ</a:t>
            </a:r>
          </a:p>
          <a:p>
            <a:pPr marL="0" indent="0">
              <a:buNone/>
            </a:pPr>
            <a:endParaRPr lang="ru-RU" altLang="ru-RU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4393</TotalTime>
  <Words>1029</Words>
  <Application>Microsoft Office PowerPoint</Application>
  <PresentationFormat>Экран (4:3)</PresentationFormat>
  <Paragraphs>141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Оформление по умолчанию</vt:lpstr>
      <vt:lpstr>Презентация PowerPoint</vt:lpstr>
      <vt:lpstr>Качество образования - </vt:lpstr>
      <vt:lpstr>Федерального закона от 29.12.2012 №273-ФЗ «Об образовании в Российской Федерации (ст.28 п. 13)</vt:lpstr>
      <vt:lpstr>Цель ВСОКО - </vt:lpstr>
      <vt:lpstr>Презентация PowerPoint</vt:lpstr>
      <vt:lpstr>6 шагов построения ВСОКО</vt:lpstr>
      <vt:lpstr>Цель: </vt:lpstr>
      <vt:lpstr>Задачи:</vt:lpstr>
      <vt:lpstr>Мероприятия по  совершенствованию  ОКО </vt:lpstr>
      <vt:lpstr>Оценка качества деятельности ДОУ</vt:lpstr>
      <vt:lpstr>1. Критерии оценки содержания и методов воспитания и обучения, реализуемых в образовательном учреждении </vt:lpstr>
      <vt:lpstr>2. Критерии оценки кадрового обеспечения образовательного процесса  в ОУ   </vt:lpstr>
      <vt:lpstr>3. Критерии организации деятельности ОУ  по реализации программ дошкольного образования </vt:lpstr>
      <vt:lpstr>4. Критерии оценки материально-технических  и медико-социальных условий пребывания детей в ОУ  </vt:lpstr>
      <vt:lpstr> 5. Оценка деятельности ОУ родителями воспитанников </vt:lpstr>
      <vt:lpstr> В реализации ВСОКО  принимает участие рабочая группа.   </vt:lpstr>
      <vt:lpstr>Основные формы организации ВСОКО:</vt:lpstr>
      <vt:lpstr>Презентация PowerPoint</vt:lpstr>
    </vt:vector>
  </TitlesOfParts>
  <Company>ВОИПКПРО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Праслов</dc:creator>
  <cp:lastModifiedBy>User</cp:lastModifiedBy>
  <cp:revision>334</cp:revision>
  <dcterms:created xsi:type="dcterms:W3CDTF">2005-06-29T05:51:34Z</dcterms:created>
  <dcterms:modified xsi:type="dcterms:W3CDTF">2022-11-24T02:20:49Z</dcterms:modified>
</cp:coreProperties>
</file>